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Google Sans SemiBold" panose="020B0604020202020204" charset="0"/>
      <p:regular r:id="rId4"/>
      <p:bold r:id="rId5"/>
      <p:italic r:id="rId6"/>
      <p:boldItalic r:id="rId7"/>
    </p:embeddedFont>
    <p:embeddedFont>
      <p:font typeface="Calibri" panose="020F0502020204030204" pitchFamily="34" charset="0"/>
      <p:regular r:id="rId8"/>
      <p:bold r:id="rId9"/>
      <p:italic r:id="rId10"/>
      <p:boldItalic r:id="rId11"/>
    </p:embeddedFont>
    <p:embeddedFont>
      <p:font typeface="Lato" panose="020B0604020202020204" charset="0"/>
      <p:regular r:id="rId12"/>
      <p:bold r:id="rId13"/>
      <p:italic r:id="rId14"/>
      <p:boldItalic r:id="rId15"/>
    </p:embeddedFont>
    <p:embeddedFont>
      <p:font typeface="PT Sans Narrow" panose="020B0604020202020204" charset="0"/>
      <p:regular r:id="rId16"/>
      <p:bold r:id="rId17"/>
    </p:embeddedFont>
    <p:embeddedFont>
      <p:font typeface="Work Sans" panose="020B0604020202020204" charset="0"/>
      <p:regular r:id="rId18"/>
      <p:bold r:id="rId19"/>
      <p:italic r:id="rId20"/>
      <p:boldItalic r:id="rId21"/>
    </p:embeddedFont>
    <p:embeddedFont>
      <p:font typeface="Google Sans" panose="020B0604020202020204" charset="0"/>
      <p:regular r:id="rId22"/>
      <p:bold r:id="rId23"/>
      <p:italic r:id="rId24"/>
      <p:boldItalic r:id="rId25"/>
    </p:embeddedFont>
    <p:embeddedFont>
      <p:font typeface="Roboto" panose="02000000000000000000"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25" d="100"/>
          <a:sy n="125" d="100"/>
        </p:scale>
        <p:origin x="2046" y="-1002"/>
      </p:cViewPr>
      <p:guideLst>
        <p:guide pos="2448"/>
        <p:guide orient="horz" pos="31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font" Target="fonts/font23.fntdata"/><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32"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font" Target="fonts/font25.fntdata"/><Relationship Id="rId10" Type="http://schemas.openxmlformats.org/officeDocument/2006/relationships/font" Target="fonts/font7.fntdata"/><Relationship Id="rId19" Type="http://schemas.openxmlformats.org/officeDocument/2006/relationships/font" Target="fonts/font16.fntdata"/><Relationship Id="rId31" Type="http://schemas.openxmlformats.org/officeDocument/2006/relationships/viewProps" Target="viewProps.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font" Target="fonts/font24.fntdata"/><Relationship Id="rId30" Type="http://schemas.openxmlformats.org/officeDocument/2006/relationships/presProps" Target="presProps.xml"/><Relationship Id="rId8" Type="http://schemas.openxmlformats.org/officeDocument/2006/relationships/font" Target="fonts/font5.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1c77f95637b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1c77f95637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2"/>
        <p:cNvGrpSpPr/>
        <p:nvPr/>
      </p:nvGrpSpPr>
      <p:grpSpPr>
        <a:xfrm>
          <a:off x="0" y="0"/>
          <a:ext cx="0" cy="0"/>
          <a:chOff x="0" y="0"/>
          <a:chExt cx="0" cy="0"/>
        </a:xfrm>
      </p:grpSpPr>
      <p:cxnSp>
        <p:nvCxnSpPr>
          <p:cNvPr id="63" name="Google Shape;63;p3"/>
          <p:cNvCxnSpPr>
            <a:stCxn id="64"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65" name="Google Shape;65;p3"/>
          <p:cNvGrpSpPr/>
          <p:nvPr/>
        </p:nvGrpSpPr>
        <p:grpSpPr>
          <a:xfrm>
            <a:off x="190345" y="900758"/>
            <a:ext cx="7581747" cy="5906"/>
            <a:chOff x="1890075" y="5241175"/>
            <a:chExt cx="4240556" cy="257700"/>
          </a:xfrm>
        </p:grpSpPr>
        <p:sp>
          <p:nvSpPr>
            <p:cNvPr id="66" name="Google Shape;66;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7" name="Google Shape;67;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8" name="Google Shape;68;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9" name="Google Shape;69;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0" name="Google Shape;70;p3"/>
          <p:cNvGrpSpPr/>
          <p:nvPr/>
        </p:nvGrpSpPr>
        <p:grpSpPr>
          <a:xfrm>
            <a:off x="190320" y="931759"/>
            <a:ext cx="7581691" cy="5901"/>
            <a:chOff x="1890075" y="5241175"/>
            <a:chExt cx="4240556" cy="257700"/>
          </a:xfrm>
        </p:grpSpPr>
        <p:sp>
          <p:nvSpPr>
            <p:cNvPr id="71" name="Google Shape;7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3" name="Google Shape;73;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4" name="Google Shape;74;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5" name="Google Shape;75;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6" name="Google Shape;76;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77" name="Google Shape;77;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8" name="Google Shape;78;p3"/>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 name="Google Shape;79;p3"/>
          <p:cNvGrpSpPr/>
          <p:nvPr/>
        </p:nvGrpSpPr>
        <p:grpSpPr>
          <a:xfrm>
            <a:off x="190320" y="900657"/>
            <a:ext cx="7581691" cy="5901"/>
            <a:chOff x="1890075" y="5241175"/>
            <a:chExt cx="4240556" cy="257700"/>
          </a:xfrm>
        </p:grpSpPr>
        <p:sp>
          <p:nvSpPr>
            <p:cNvPr id="80" name="Google Shape;8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1" name="Google Shape;8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2" name="Google Shape;8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3" name="Google Shape;8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4" name="Google Shape;84;p3"/>
          <p:cNvGrpSpPr/>
          <p:nvPr/>
        </p:nvGrpSpPr>
        <p:grpSpPr>
          <a:xfrm>
            <a:off x="190320" y="931759"/>
            <a:ext cx="7581691" cy="5901"/>
            <a:chOff x="1890075" y="5241175"/>
            <a:chExt cx="4240556" cy="257700"/>
          </a:xfrm>
        </p:grpSpPr>
        <p:sp>
          <p:nvSpPr>
            <p:cNvPr id="85" name="Google Shape;85;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64" name="Google Shape;64;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88" name="Google Shape;88;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89" name="Google Shape;89;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0" name="Google Shape;90;p3"/>
          <p:cNvGrpSpPr/>
          <p:nvPr/>
        </p:nvGrpSpPr>
        <p:grpSpPr>
          <a:xfrm>
            <a:off x="172024" y="1040825"/>
            <a:ext cx="137818" cy="187200"/>
            <a:chOff x="507100" y="1997600"/>
            <a:chExt cx="158375" cy="187200"/>
          </a:xfrm>
        </p:grpSpPr>
        <p:sp>
          <p:nvSpPr>
            <p:cNvPr id="91" name="Google Shape;91;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4" name="Google Shape;94;p3"/>
          <p:cNvGrpSpPr/>
          <p:nvPr/>
        </p:nvGrpSpPr>
        <p:grpSpPr>
          <a:xfrm>
            <a:off x="190349" y="2907725"/>
            <a:ext cx="137818" cy="187200"/>
            <a:chOff x="507100" y="1540400"/>
            <a:chExt cx="158375" cy="187200"/>
          </a:xfrm>
        </p:grpSpPr>
        <p:sp>
          <p:nvSpPr>
            <p:cNvPr id="95" name="Google Shape;95;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8" name="Google Shape;98;p3"/>
          <p:cNvGrpSpPr/>
          <p:nvPr/>
        </p:nvGrpSpPr>
        <p:grpSpPr>
          <a:xfrm>
            <a:off x="172024" y="5506200"/>
            <a:ext cx="137818" cy="187200"/>
            <a:chOff x="507100" y="1997600"/>
            <a:chExt cx="158375" cy="187200"/>
          </a:xfrm>
        </p:grpSpPr>
        <p:sp>
          <p:nvSpPr>
            <p:cNvPr id="99" name="Google Shape;99;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2" name="Google Shape;102;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3" name="Google Shape;103;p3"/>
          <p:cNvGrpSpPr/>
          <p:nvPr/>
        </p:nvGrpSpPr>
        <p:grpSpPr>
          <a:xfrm>
            <a:off x="172024" y="7607808"/>
            <a:ext cx="137818" cy="187200"/>
            <a:chOff x="507100" y="1997600"/>
            <a:chExt cx="158375" cy="187200"/>
          </a:xfrm>
        </p:grpSpPr>
        <p:sp>
          <p:nvSpPr>
            <p:cNvPr id="104" name="Google Shape;104;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 name="Google Shape;106;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07"/>
        <p:cNvGrpSpPr/>
        <p:nvPr/>
      </p:nvGrpSpPr>
      <p:grpSpPr>
        <a:xfrm>
          <a:off x="0" y="0"/>
          <a:ext cx="0" cy="0"/>
          <a:chOff x="0" y="0"/>
          <a:chExt cx="0" cy="0"/>
        </a:xfrm>
      </p:grpSpPr>
      <p:cxnSp>
        <p:nvCxnSpPr>
          <p:cNvPr id="108" name="Google Shape;10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09" name="Google Shape;109;p4"/>
          <p:cNvGrpSpPr/>
          <p:nvPr/>
        </p:nvGrpSpPr>
        <p:grpSpPr>
          <a:xfrm>
            <a:off x="404725" y="1300475"/>
            <a:ext cx="6908400" cy="72025"/>
            <a:chOff x="404725" y="1681475"/>
            <a:chExt cx="6908400" cy="72025"/>
          </a:xfrm>
        </p:grpSpPr>
        <p:cxnSp>
          <p:nvCxnSpPr>
            <p:cNvPr id="110" name="Google Shape;11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11" name="Google Shape;11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12" name="Google Shape;11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13" name="Google Shape;11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14" name="Google Shape;11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15" name="Google Shape;115;p4"/>
          <p:cNvGrpSpPr/>
          <p:nvPr/>
        </p:nvGrpSpPr>
        <p:grpSpPr>
          <a:xfrm>
            <a:off x="417975" y="1504250"/>
            <a:ext cx="2357775" cy="410125"/>
            <a:chOff x="417975" y="1885250"/>
            <a:chExt cx="2357775" cy="410125"/>
          </a:xfrm>
        </p:grpSpPr>
        <p:sp>
          <p:nvSpPr>
            <p:cNvPr id="116" name="Google Shape;11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 name="Google Shape;120;p4"/>
          <p:cNvGrpSpPr/>
          <p:nvPr/>
        </p:nvGrpSpPr>
        <p:grpSpPr>
          <a:xfrm>
            <a:off x="417975" y="3276600"/>
            <a:ext cx="2357775" cy="410125"/>
            <a:chOff x="265575" y="3352800"/>
            <a:chExt cx="2357775" cy="410125"/>
          </a:xfrm>
        </p:grpSpPr>
        <p:sp>
          <p:nvSpPr>
            <p:cNvPr id="121" name="Google Shape;12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3872044" y="3276600"/>
            <a:ext cx="2747987" cy="410125"/>
            <a:chOff x="3567313" y="3200400"/>
            <a:chExt cx="2357775" cy="410125"/>
          </a:xfrm>
        </p:grpSpPr>
        <p:sp>
          <p:nvSpPr>
            <p:cNvPr id="126" name="Google Shape;12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63" y="6597750"/>
            <a:ext cx="2357775" cy="410125"/>
            <a:chOff x="-39237" y="6140550"/>
            <a:chExt cx="2357775" cy="410125"/>
          </a:xfrm>
        </p:grpSpPr>
        <p:sp>
          <p:nvSpPr>
            <p:cNvPr id="131" name="Google Shape;13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 name="Google Shape;13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6" name="Google Shape;13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7" name="Google Shape;13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8" name="Google Shape;13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39" name="Google Shape;13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0" name="Google Shape;14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1" name="Google Shape;14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2" name="Google Shape;14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3" name="Google Shape;14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44"/>
        <p:cNvGrpSpPr/>
        <p:nvPr/>
      </p:nvGrpSpPr>
      <p:grpSpPr>
        <a:xfrm>
          <a:off x="0" y="0"/>
          <a:ext cx="0" cy="0"/>
          <a:chOff x="0" y="0"/>
          <a:chExt cx="0" cy="0"/>
        </a:xfrm>
      </p:grpSpPr>
      <p:sp>
        <p:nvSpPr>
          <p:cNvPr id="145" name="Google Shape;145;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46" name="Google Shape;146;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47" name="Google Shape;147;p5"/>
          <p:cNvGrpSpPr/>
          <p:nvPr/>
        </p:nvGrpSpPr>
        <p:grpSpPr>
          <a:xfrm>
            <a:off x="95351" y="1392509"/>
            <a:ext cx="7581691" cy="5901"/>
            <a:chOff x="1890075" y="5241175"/>
            <a:chExt cx="4240556" cy="257700"/>
          </a:xfrm>
        </p:grpSpPr>
        <p:sp>
          <p:nvSpPr>
            <p:cNvPr id="148" name="Google Shape;14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49" name="Google Shape;14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0" name="Google Shape;15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1" name="Google Shape;15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52" name="Google Shape;152;p5"/>
          <p:cNvGrpSpPr/>
          <p:nvPr/>
        </p:nvGrpSpPr>
        <p:grpSpPr>
          <a:xfrm>
            <a:off x="95351" y="4542984"/>
            <a:ext cx="7581691" cy="5901"/>
            <a:chOff x="1890075" y="5241175"/>
            <a:chExt cx="4240556" cy="257700"/>
          </a:xfrm>
        </p:grpSpPr>
        <p:sp>
          <p:nvSpPr>
            <p:cNvPr id="153" name="Google Shape;15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4" name="Google Shape;15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5" name="Google Shape;15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6" name="Google Shape;15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57" name="Google Shape;157;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58" name="Google Shape;158;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59" name="Google Shape;159;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0" name="Google Shape;160;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61" name="Google Shape;161;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62" name="Google Shape;162;p5"/>
          <p:cNvGrpSpPr/>
          <p:nvPr/>
        </p:nvGrpSpPr>
        <p:grpSpPr>
          <a:xfrm>
            <a:off x="95351" y="8200359"/>
            <a:ext cx="7581691" cy="5901"/>
            <a:chOff x="1890075" y="5241175"/>
            <a:chExt cx="4240556" cy="257700"/>
          </a:xfrm>
        </p:grpSpPr>
        <p:sp>
          <p:nvSpPr>
            <p:cNvPr id="163" name="Google Shape;16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6" name="Google Shape;16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67"/>
        <p:cNvGrpSpPr/>
        <p:nvPr/>
      </p:nvGrpSpPr>
      <p:grpSpPr>
        <a:xfrm>
          <a:off x="0" y="0"/>
          <a:ext cx="0" cy="0"/>
          <a:chOff x="0" y="0"/>
          <a:chExt cx="0" cy="0"/>
        </a:xfrm>
      </p:grpSpPr>
      <p:sp>
        <p:nvSpPr>
          <p:cNvPr id="168" name="Google Shape;168;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69" name="Google Shape;169;p6"/>
          <p:cNvGrpSpPr/>
          <p:nvPr/>
        </p:nvGrpSpPr>
        <p:grpSpPr>
          <a:xfrm>
            <a:off x="-16250" y="9048087"/>
            <a:ext cx="7804900" cy="1072407"/>
            <a:chOff x="-19118" y="4617750"/>
            <a:chExt cx="9182236" cy="548378"/>
          </a:xfrm>
        </p:grpSpPr>
        <p:sp>
          <p:nvSpPr>
            <p:cNvPr id="170" name="Google Shape;170;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71" name="Google Shape;171;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7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8"/>
          <p:cNvSpPr txBox="1"/>
          <p:nvPr/>
        </p:nvSpPr>
        <p:spPr>
          <a:xfrm>
            <a:off x="226200" y="3227100"/>
            <a:ext cx="2773800" cy="2215961"/>
          </a:xfrm>
          <a:prstGeom prst="rect">
            <a:avLst/>
          </a:prstGeom>
          <a:noFill/>
          <a:ln>
            <a:noFill/>
          </a:ln>
        </p:spPr>
        <p:txBody>
          <a:bodyPr spcFirstLastPara="1" wrap="square" lIns="91425" tIns="91425" rIns="91425" bIns="91425" anchor="t" anchorCtr="0">
            <a:spAutoFit/>
          </a:bodyPr>
          <a:lstStyle/>
          <a:p>
            <a:r>
              <a:rPr lang="en-GB" sz="1200" dirty="0">
                <a:solidFill>
                  <a:schemeClr val="dk1"/>
                </a:solidFill>
                <a:latin typeface="Google Sans"/>
                <a:ea typeface="Google Sans"/>
                <a:cs typeface="Google Sans"/>
              </a:rPr>
              <a:t>The data team conducted a preliminary investigation of the claims classification dataset to identify key relationships between variables.</a:t>
            </a:r>
          </a:p>
          <a:p>
            <a:endParaRPr lang="en-GB" sz="1200" dirty="0">
              <a:solidFill>
                <a:schemeClr val="dk1"/>
              </a:solidFill>
              <a:latin typeface="Google Sans"/>
              <a:ea typeface="Google Sans"/>
              <a:cs typeface="Google Sans"/>
            </a:endParaRPr>
          </a:p>
          <a:p>
            <a:r>
              <a:rPr lang="en-GB" sz="1200" dirty="0">
                <a:solidFill>
                  <a:schemeClr val="dk1"/>
                </a:solidFill>
                <a:latin typeface="Google Sans"/>
                <a:ea typeface="Google Sans"/>
                <a:cs typeface="Google Sans"/>
              </a:rPr>
              <a:t>For </a:t>
            </a:r>
            <a:r>
              <a:rPr lang="en-GB" sz="1200" dirty="0">
                <a:solidFill>
                  <a:schemeClr val="dk1"/>
                </a:solidFill>
                <a:latin typeface="Google Sans"/>
                <a:ea typeface="Google Sans"/>
                <a:cs typeface="Google Sans"/>
              </a:rPr>
              <a:t>the classification task, the team </a:t>
            </a:r>
            <a:r>
              <a:rPr lang="en-GB" sz="1200" dirty="0" err="1">
                <a:solidFill>
                  <a:schemeClr val="dk1"/>
                </a:solidFill>
                <a:latin typeface="Google Sans"/>
                <a:ea typeface="Google Sans"/>
                <a:cs typeface="Google Sans"/>
              </a:rPr>
              <a:t>analyzed</a:t>
            </a:r>
            <a:r>
              <a:rPr lang="en-GB" sz="1200" dirty="0">
                <a:solidFill>
                  <a:schemeClr val="dk1"/>
                </a:solidFill>
                <a:latin typeface="Google Sans"/>
                <a:ea typeface="Google Sans"/>
                <a:cs typeface="Google Sans"/>
              </a:rPr>
              <a:t> the counts of claims and opinions to understand the distribution of each type of video content.</a:t>
            </a:r>
          </a:p>
        </p:txBody>
      </p:sp>
      <p:sp>
        <p:nvSpPr>
          <p:cNvPr id="178" name="Google Shape;178;p8"/>
          <p:cNvSpPr txBox="1"/>
          <p:nvPr/>
        </p:nvSpPr>
        <p:spPr>
          <a:xfrm>
            <a:off x="281500" y="1269175"/>
            <a:ext cx="2529300" cy="1477297"/>
          </a:xfrm>
          <a:prstGeom prst="rect">
            <a:avLst/>
          </a:prstGeom>
          <a:noFill/>
          <a:ln>
            <a:noFill/>
          </a:ln>
        </p:spPr>
        <p:txBody>
          <a:bodyPr spcFirstLastPara="1" wrap="square" lIns="91425" tIns="91425" rIns="91425" bIns="91425" anchor="t" anchorCtr="0">
            <a:spAutoFit/>
          </a:bodyPr>
          <a:lstStyle/>
          <a:p>
            <a:pPr lvl="0">
              <a:buClr>
                <a:schemeClr val="dk1"/>
              </a:buClr>
              <a:buSzPts val="1100"/>
            </a:pPr>
            <a:r>
              <a:rPr lang="en-GB" sz="1200" dirty="0" smtClean="0">
                <a:solidFill>
                  <a:schemeClr val="dk1"/>
                </a:solidFill>
                <a:latin typeface="Google Sans"/>
                <a:ea typeface="Google Sans"/>
                <a:cs typeface="Google Sans"/>
                <a:sym typeface="Google Sans"/>
              </a:rPr>
              <a:t>The </a:t>
            </a:r>
            <a:r>
              <a:rPr lang="en-GB" sz="1200" dirty="0" err="1">
                <a:solidFill>
                  <a:schemeClr val="dk1"/>
                </a:solidFill>
                <a:latin typeface="Google Sans"/>
                <a:ea typeface="Google Sans"/>
                <a:cs typeface="Google Sans"/>
                <a:sym typeface="Google Sans"/>
              </a:rPr>
              <a:t>TikTok</a:t>
            </a:r>
            <a:r>
              <a:rPr lang="en-GB" sz="1200" dirty="0">
                <a:solidFill>
                  <a:schemeClr val="dk1"/>
                </a:solidFill>
                <a:latin typeface="Google Sans"/>
                <a:ea typeface="Google Sans"/>
                <a:cs typeface="Google Sans"/>
                <a:sym typeface="Google Sans"/>
              </a:rPr>
              <a:t> data team aims to create a machine learning model to classify user submissions as claims. To start, the team must organize the raw dataset and prepare it for subsequent exploratory data analysis.</a:t>
            </a:r>
            <a:endParaRPr sz="1200" dirty="0">
              <a:solidFill>
                <a:schemeClr val="dk1"/>
              </a:solidFill>
              <a:latin typeface="Google Sans"/>
              <a:ea typeface="Google Sans"/>
              <a:cs typeface="Google Sans"/>
              <a:sym typeface="Google Sans"/>
            </a:endParaRPr>
          </a:p>
        </p:txBody>
      </p:sp>
      <p:sp>
        <p:nvSpPr>
          <p:cNvPr id="179" name="Google Shape;179;p8"/>
          <p:cNvSpPr txBox="1"/>
          <p:nvPr/>
        </p:nvSpPr>
        <p:spPr>
          <a:xfrm>
            <a:off x="156750" y="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Executive Summary</a:t>
            </a:r>
            <a:endParaRPr sz="2100" b="1">
              <a:latin typeface="Google Sans"/>
              <a:ea typeface="Google Sans"/>
              <a:cs typeface="Google Sans"/>
              <a:sym typeface="Google Sans"/>
            </a:endParaRPr>
          </a:p>
        </p:txBody>
      </p:sp>
      <p:sp>
        <p:nvSpPr>
          <p:cNvPr id="180" name="Google Shape;180;p8"/>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Milestone 2 of the TikTok Claims Classification Project</a:t>
            </a:r>
            <a:endParaRPr sz="1200">
              <a:solidFill>
                <a:srgbClr val="000000"/>
              </a:solidFill>
              <a:latin typeface="PT Sans Narrow"/>
              <a:ea typeface="PT Sans Narrow"/>
              <a:cs typeface="PT Sans Narrow"/>
              <a:sym typeface="PT Sans Narrow"/>
            </a:endParaRPr>
          </a:p>
        </p:txBody>
      </p:sp>
      <p:sp>
        <p:nvSpPr>
          <p:cNvPr id="181" name="Google Shape;181;p8"/>
          <p:cNvSpPr txBox="1"/>
          <p:nvPr/>
        </p:nvSpPr>
        <p:spPr>
          <a:xfrm>
            <a:off x="226200" y="5670675"/>
            <a:ext cx="2886000" cy="2318553"/>
          </a:xfrm>
          <a:prstGeom prst="rect">
            <a:avLst/>
          </a:prstGeom>
          <a:noFill/>
          <a:ln>
            <a:noFill/>
          </a:ln>
        </p:spPr>
        <p:txBody>
          <a:bodyPr spcFirstLastPara="1" wrap="square" lIns="91425" tIns="91425" rIns="91425" bIns="91425" anchor="t" anchorCtr="0">
            <a:spAutoFit/>
          </a:bodyPr>
          <a:lstStyle/>
          <a:p>
            <a:pPr lvl="0">
              <a:spcBef>
                <a:spcPts val="1000"/>
              </a:spcBef>
              <a:buClr>
                <a:schemeClr val="dk1"/>
              </a:buClr>
              <a:buSzPts val="1100"/>
            </a:pPr>
            <a:r>
              <a:rPr lang="en-GB" sz="1200" dirty="0">
                <a:solidFill>
                  <a:schemeClr val="dk1"/>
                </a:solidFill>
                <a:latin typeface="Google Sans"/>
                <a:ea typeface="Google Sans"/>
                <a:cs typeface="Google Sans"/>
                <a:sym typeface="Google Sans"/>
              </a:rPr>
              <a:t>The preliminary analysis will influence the subsequent steps significantly. To assess the impact of user videos, the data team identified two key variables: </a:t>
            </a:r>
            <a:r>
              <a:rPr lang="en-GB" sz="1200" dirty="0" err="1">
                <a:solidFill>
                  <a:schemeClr val="dk1"/>
                </a:solidFill>
                <a:latin typeface="Google Sans"/>
                <a:ea typeface="Google Sans"/>
                <a:cs typeface="Google Sans"/>
                <a:sym typeface="Google Sans"/>
              </a:rPr>
              <a:t>video_duration</a:t>
            </a:r>
            <a:r>
              <a:rPr lang="en-GB" sz="1200" dirty="0">
                <a:solidFill>
                  <a:schemeClr val="dk1"/>
                </a:solidFill>
                <a:latin typeface="Google Sans"/>
                <a:ea typeface="Google Sans"/>
                <a:cs typeface="Google Sans"/>
                <a:sym typeface="Google Sans"/>
              </a:rPr>
              <a:t> (in seconds) and </a:t>
            </a:r>
            <a:r>
              <a:rPr lang="en-GB" sz="1200" dirty="0" err="1">
                <a:solidFill>
                  <a:schemeClr val="dk1"/>
                </a:solidFill>
                <a:latin typeface="Google Sans"/>
                <a:ea typeface="Google Sans"/>
                <a:cs typeface="Google Sans"/>
                <a:sym typeface="Google Sans"/>
              </a:rPr>
              <a:t>video_view_count</a:t>
            </a:r>
            <a:r>
              <a:rPr lang="en-GB" sz="1200" dirty="0">
                <a:solidFill>
                  <a:schemeClr val="dk1"/>
                </a:solidFill>
                <a:latin typeface="Google Sans"/>
                <a:ea typeface="Google Sans"/>
                <a:cs typeface="Google Sans"/>
                <a:sym typeface="Google Sans"/>
              </a:rPr>
              <a:t>. Both variables are crucial for developing future prediction models.</a:t>
            </a:r>
            <a:endParaRPr sz="1200" dirty="0">
              <a:solidFill>
                <a:schemeClr val="dk1"/>
              </a:solidFill>
              <a:latin typeface="Google Sans"/>
              <a:ea typeface="Google Sans"/>
              <a:cs typeface="Google Sans"/>
              <a:sym typeface="Google Sans"/>
            </a:endParaRPr>
          </a:p>
          <a:p>
            <a:pPr marL="0" lvl="0" indent="0" algn="l" rtl="0">
              <a:spcBef>
                <a:spcPts val="0"/>
              </a:spcBef>
              <a:spcAft>
                <a:spcPts val="0"/>
              </a:spcAft>
              <a:buClr>
                <a:schemeClr val="dk1"/>
              </a:buClr>
              <a:buSzPts val="1100"/>
              <a:buFont typeface="Arial"/>
              <a:buNone/>
            </a:pPr>
            <a:endParaRPr dirty="0">
              <a:solidFill>
                <a:schemeClr val="dk1"/>
              </a:solidFill>
              <a:latin typeface="Google Sans"/>
              <a:ea typeface="Google Sans"/>
              <a:cs typeface="Google Sans"/>
              <a:sym typeface="Google Sans"/>
            </a:endParaRPr>
          </a:p>
          <a:p>
            <a:pPr marL="0" lvl="0" indent="0" algn="l" rtl="0">
              <a:spcBef>
                <a:spcPts val="0"/>
              </a:spcBef>
              <a:spcAft>
                <a:spcPts val="1000"/>
              </a:spcAft>
              <a:buNone/>
            </a:pPr>
            <a:endParaRPr sz="1200" dirty="0">
              <a:latin typeface="Google Sans"/>
              <a:ea typeface="Google Sans"/>
              <a:cs typeface="Google Sans"/>
              <a:sym typeface="Google Sans"/>
            </a:endParaRPr>
          </a:p>
        </p:txBody>
      </p:sp>
      <p:sp>
        <p:nvSpPr>
          <p:cNvPr id="182" name="Google Shape;182;p8"/>
          <p:cNvSpPr txBox="1"/>
          <p:nvPr/>
        </p:nvSpPr>
        <p:spPr>
          <a:xfrm>
            <a:off x="129100" y="7793425"/>
            <a:ext cx="3951300" cy="23448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Clr>
                <a:schemeClr val="dk1"/>
              </a:buClr>
              <a:buSzPts val="1200"/>
              <a:buFont typeface="Google Sans"/>
              <a:buChar char="●"/>
            </a:pPr>
            <a:r>
              <a:rPr lang="en" sz="1200" dirty="0">
                <a:solidFill>
                  <a:schemeClr val="dk1"/>
                </a:solidFill>
                <a:latin typeface="Google Sans"/>
                <a:ea typeface="Google Sans"/>
                <a:cs typeface="Google Sans"/>
                <a:sym typeface="Google Sans"/>
              </a:rPr>
              <a:t>There is a near equal balance of opinions versus claims. </a:t>
            </a:r>
            <a:r>
              <a:rPr lang="en" sz="1200">
                <a:solidFill>
                  <a:schemeClr val="dk1"/>
                </a:solidFill>
                <a:latin typeface="Google Sans"/>
                <a:ea typeface="Google Sans"/>
                <a:cs typeface="Google Sans"/>
                <a:sym typeface="Google Sans"/>
              </a:rPr>
              <a:t>With this understanding, we can proceed with our future analysis knowing that there is a fairly balanced amount of claims and opinions for the videos included within this dataset.</a:t>
            </a:r>
            <a:endParaRPr sz="1200" dirty="0">
              <a:solidFill>
                <a:schemeClr val="dk1"/>
              </a:solidFill>
              <a:latin typeface="Google Sans"/>
              <a:ea typeface="Google Sans"/>
              <a:cs typeface="Google Sans"/>
              <a:sym typeface="Google Sans"/>
            </a:endParaRPr>
          </a:p>
          <a:p>
            <a:pPr marL="457200" lvl="0" indent="-304800" algn="l" rtl="0">
              <a:spcBef>
                <a:spcPts val="1000"/>
              </a:spcBef>
              <a:spcAft>
                <a:spcPts val="0"/>
              </a:spcAft>
              <a:buClr>
                <a:schemeClr val="dk1"/>
              </a:buClr>
              <a:buSzPts val="1200"/>
              <a:buFont typeface="Google Sans"/>
              <a:buChar char="●"/>
            </a:pPr>
            <a:r>
              <a:rPr lang="en" sz="1200" dirty="0">
                <a:solidFill>
                  <a:schemeClr val="dk1"/>
                </a:solidFill>
                <a:latin typeface="Google Sans"/>
                <a:ea typeface="Google Sans"/>
                <a:cs typeface="Google Sans"/>
                <a:sym typeface="Google Sans"/>
              </a:rPr>
              <a:t>With the key variables identified and the initial investigation of the claims classification dataset, the process of exploratory data analysis can begin.</a:t>
            </a:r>
            <a:endParaRPr sz="1200" dirty="0">
              <a:solidFill>
                <a:schemeClr val="dk1"/>
              </a:solidFill>
              <a:latin typeface="Google Sans"/>
              <a:ea typeface="Google Sans"/>
              <a:cs typeface="Google Sans"/>
              <a:sym typeface="Google Sans"/>
            </a:endParaRPr>
          </a:p>
          <a:p>
            <a:pPr marL="0" lvl="0" indent="0" algn="l" rtl="0">
              <a:spcBef>
                <a:spcPts val="0"/>
              </a:spcBef>
              <a:spcAft>
                <a:spcPts val="0"/>
              </a:spcAft>
              <a:buNone/>
            </a:pPr>
            <a:endParaRPr sz="1200" dirty="0">
              <a:solidFill>
                <a:schemeClr val="dk1"/>
              </a:solidFill>
              <a:latin typeface="Google Sans"/>
              <a:ea typeface="Google Sans"/>
              <a:cs typeface="Google Sans"/>
              <a:sym typeface="Google Sans"/>
            </a:endParaRPr>
          </a:p>
        </p:txBody>
      </p:sp>
      <p:sp>
        <p:nvSpPr>
          <p:cNvPr id="183" name="Google Shape;183;p8"/>
          <p:cNvSpPr txBox="1"/>
          <p:nvPr/>
        </p:nvSpPr>
        <p:spPr>
          <a:xfrm>
            <a:off x="4080350" y="937600"/>
            <a:ext cx="2529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Google Sans"/>
                <a:ea typeface="Google Sans"/>
                <a:cs typeface="Google Sans"/>
                <a:sym typeface="Google Sans"/>
              </a:rPr>
              <a:t>UNDERSTANDING THE DATA</a:t>
            </a:r>
            <a:endParaRPr>
              <a:latin typeface="Google Sans"/>
              <a:ea typeface="Google Sans"/>
              <a:cs typeface="Google Sans"/>
              <a:sym typeface="Google Sans"/>
            </a:endParaRPr>
          </a:p>
        </p:txBody>
      </p:sp>
      <p:sp>
        <p:nvSpPr>
          <p:cNvPr id="184" name="Google Shape;184;p8"/>
          <p:cNvSpPr txBox="1"/>
          <p:nvPr/>
        </p:nvSpPr>
        <p:spPr>
          <a:xfrm>
            <a:off x="3221900" y="1262850"/>
            <a:ext cx="42462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1"/>
                </a:solidFill>
                <a:latin typeface="Google Sans"/>
                <a:ea typeface="Google Sans"/>
                <a:cs typeface="Google Sans"/>
                <a:sym typeface="Google Sans"/>
              </a:rPr>
              <a:t>After reviewing the provided dataset, the variable  claim_status seemed particularly useful, given the client’s proposed project. The following screenshots show important points of analysis required to understand the claim_status variable.</a:t>
            </a:r>
            <a:endParaRPr sz="1200">
              <a:latin typeface="Google Sans"/>
              <a:ea typeface="Google Sans"/>
              <a:cs typeface="Google Sans"/>
              <a:sym typeface="Google Sans"/>
            </a:endParaRPr>
          </a:p>
        </p:txBody>
      </p:sp>
      <p:pic>
        <p:nvPicPr>
          <p:cNvPr id="185" name="Google Shape;185;p8"/>
          <p:cNvPicPr preferRelativeResize="0"/>
          <p:nvPr/>
        </p:nvPicPr>
        <p:blipFill>
          <a:blip r:embed="rId3">
            <a:alphaModFix/>
          </a:blip>
          <a:stretch>
            <a:fillRect/>
          </a:stretch>
        </p:blipFill>
        <p:spPr>
          <a:xfrm>
            <a:off x="3349513" y="2441875"/>
            <a:ext cx="2886075" cy="895350"/>
          </a:xfrm>
          <a:prstGeom prst="rect">
            <a:avLst/>
          </a:prstGeom>
          <a:noFill/>
          <a:ln>
            <a:noFill/>
          </a:ln>
        </p:spPr>
      </p:pic>
      <p:sp>
        <p:nvSpPr>
          <p:cNvPr id="186" name="Google Shape;186;p8"/>
          <p:cNvSpPr txBox="1"/>
          <p:nvPr/>
        </p:nvSpPr>
        <p:spPr>
          <a:xfrm>
            <a:off x="3292550" y="3261025"/>
            <a:ext cx="4175400" cy="4402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dk1"/>
                </a:solidFill>
                <a:latin typeface="Google Sans"/>
                <a:ea typeface="Google Sans"/>
                <a:cs typeface="Google Sans"/>
                <a:sym typeface="Google Sans"/>
              </a:rPr>
              <a:t>Note: </a:t>
            </a:r>
            <a:r>
              <a:rPr lang="en" sz="1200" dirty="0">
                <a:solidFill>
                  <a:schemeClr val="dk1"/>
                </a:solidFill>
                <a:latin typeface="Google Sans"/>
                <a:ea typeface="Google Sans"/>
                <a:cs typeface="Google Sans"/>
                <a:sym typeface="Google Sans"/>
              </a:rPr>
              <a:t>The counts of each claim status are quite balanced. There are 9,608 claims and 9,476 opinions.</a:t>
            </a:r>
            <a:endParaRPr sz="1200" dirty="0">
              <a:solidFill>
                <a:schemeClr val="dk1"/>
              </a:solidFill>
              <a:latin typeface="Google Sans"/>
              <a:ea typeface="Google Sans"/>
              <a:cs typeface="Google Sans"/>
              <a:sym typeface="Google Sans"/>
            </a:endParaRPr>
          </a:p>
          <a:p>
            <a:pPr marL="0" lvl="0" indent="0" algn="l" rtl="0">
              <a:spcBef>
                <a:spcPts val="0"/>
              </a:spcBef>
              <a:spcAft>
                <a:spcPts val="0"/>
              </a:spcAft>
              <a:buNone/>
            </a:pPr>
            <a:endParaRPr dirty="0">
              <a:solidFill>
                <a:schemeClr val="dk1"/>
              </a:solidFill>
              <a:latin typeface="Google Sans"/>
              <a:ea typeface="Google Sans"/>
              <a:cs typeface="Google Sans"/>
              <a:sym typeface="Google Sans"/>
            </a:endParaRPr>
          </a:p>
          <a:p>
            <a:pPr marL="457200" lvl="0" indent="457200" algn="l" rtl="0">
              <a:spcBef>
                <a:spcPts val="0"/>
              </a:spcBef>
              <a:spcAft>
                <a:spcPts val="0"/>
              </a:spcAft>
              <a:buNone/>
            </a:pPr>
            <a:r>
              <a:rPr lang="en" dirty="0">
                <a:solidFill>
                  <a:schemeClr val="dk1"/>
                </a:solidFill>
                <a:latin typeface="Google Sans"/>
                <a:ea typeface="Google Sans"/>
                <a:cs typeface="Google Sans"/>
                <a:sym typeface="Google Sans"/>
              </a:rPr>
              <a:t>ENGAGEMENT TRENDS</a:t>
            </a:r>
            <a:endParaRPr dirty="0">
              <a:solidFill>
                <a:schemeClr val="dk1"/>
              </a:solidFill>
              <a:latin typeface="Google Sans"/>
              <a:ea typeface="Google Sans"/>
              <a:cs typeface="Google Sans"/>
              <a:sym typeface="Google Sans"/>
            </a:endParaRPr>
          </a:p>
          <a:p>
            <a:pPr marL="0" lvl="0" indent="0" algn="l" rtl="0">
              <a:spcBef>
                <a:spcPts val="1000"/>
              </a:spcBef>
              <a:spcAft>
                <a:spcPts val="0"/>
              </a:spcAft>
              <a:buNone/>
            </a:pPr>
            <a:r>
              <a:rPr lang="en" sz="1200" dirty="0">
                <a:solidFill>
                  <a:schemeClr val="dk1"/>
                </a:solidFill>
                <a:latin typeface="Google Sans"/>
                <a:ea typeface="Google Sans"/>
                <a:cs typeface="Google Sans"/>
                <a:sym typeface="Google Sans"/>
              </a:rPr>
              <a:t>The data team considered viewer engagement with each video in the claim and opinion categories. In order to understand viewer engagement, the data team considered the view count. The mean and median view count show the impact of each category of video; specifically, the mean and median view counts for both categories show the association between content (claim or opinion) and the video views. </a:t>
            </a:r>
            <a:endParaRPr sz="1200" dirty="0">
              <a:solidFill>
                <a:schemeClr val="dk1"/>
              </a:solidFill>
              <a:latin typeface="Google Sans"/>
              <a:ea typeface="Google Sans"/>
              <a:cs typeface="Google Sans"/>
              <a:sym typeface="Google Sans"/>
            </a:endParaRPr>
          </a:p>
          <a:p>
            <a:pPr marL="0" lvl="0" indent="0" algn="l" rtl="0">
              <a:spcBef>
                <a:spcPts val="0"/>
              </a:spcBef>
              <a:spcAft>
                <a:spcPts val="0"/>
              </a:spcAft>
              <a:buNone/>
            </a:pPr>
            <a:endParaRPr dirty="0">
              <a:solidFill>
                <a:schemeClr val="dk1"/>
              </a:solidFill>
              <a:latin typeface="Google Sans"/>
              <a:ea typeface="Google Sans"/>
              <a:cs typeface="Google Sans"/>
              <a:sym typeface="Google Sans"/>
            </a:endParaRPr>
          </a:p>
          <a:p>
            <a:pPr marL="0" lvl="0" indent="0" algn="l" rtl="0">
              <a:spcBef>
                <a:spcPts val="0"/>
              </a:spcBef>
              <a:spcAft>
                <a:spcPts val="0"/>
              </a:spcAft>
              <a:buNone/>
            </a:pPr>
            <a:r>
              <a:rPr lang="en" sz="1200" b="1" dirty="0">
                <a:solidFill>
                  <a:schemeClr val="dk1"/>
                </a:solidFill>
                <a:latin typeface="Google Sans"/>
                <a:ea typeface="Google Sans"/>
                <a:cs typeface="Google Sans"/>
                <a:sym typeface="Google Sans"/>
              </a:rPr>
              <a:t>Claims:</a:t>
            </a:r>
            <a:endParaRPr sz="1200" b="1" dirty="0">
              <a:solidFill>
                <a:schemeClr val="dk1"/>
              </a:solidFill>
              <a:latin typeface="Google Sans"/>
              <a:ea typeface="Google Sans"/>
              <a:cs typeface="Google Sans"/>
              <a:sym typeface="Google Sans"/>
            </a:endParaRPr>
          </a:p>
          <a:p>
            <a:pPr marL="0" lvl="0" indent="0" algn="l" rtl="0">
              <a:spcBef>
                <a:spcPts val="1000"/>
              </a:spcBef>
              <a:spcAft>
                <a:spcPts val="0"/>
              </a:spcAft>
              <a:buNone/>
            </a:pPr>
            <a:r>
              <a:rPr lang="en" sz="1050" dirty="0">
                <a:solidFill>
                  <a:schemeClr val="accent2"/>
                </a:solidFill>
                <a:highlight>
                  <a:srgbClr val="FFFFFF"/>
                </a:highlight>
                <a:latin typeface="Courier New"/>
                <a:ea typeface="Courier New"/>
                <a:cs typeface="Courier New"/>
                <a:sym typeface="Courier New"/>
              </a:rPr>
              <a:t>Mean view count claims: 501029.4527477102</a:t>
            </a:r>
            <a:endParaRPr sz="1050" dirty="0">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50" dirty="0">
                <a:solidFill>
                  <a:schemeClr val="accent2"/>
                </a:solidFill>
                <a:highlight>
                  <a:srgbClr val="FFFFFF"/>
                </a:highlight>
                <a:latin typeface="Courier New"/>
                <a:ea typeface="Courier New"/>
                <a:cs typeface="Courier New"/>
                <a:sym typeface="Courier New"/>
              </a:rPr>
              <a:t>Median view count claims: 501555.0</a:t>
            </a:r>
            <a:endParaRPr sz="1050" dirty="0">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endParaRPr sz="1050" dirty="0">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200" b="1" dirty="0">
                <a:solidFill>
                  <a:schemeClr val="dk1"/>
                </a:solidFill>
                <a:latin typeface="Google Sans"/>
                <a:ea typeface="Google Sans"/>
                <a:cs typeface="Google Sans"/>
                <a:sym typeface="Google Sans"/>
              </a:rPr>
              <a:t>Opinions:</a:t>
            </a:r>
            <a:endParaRPr sz="850" dirty="0">
              <a:solidFill>
                <a:schemeClr val="accent2"/>
              </a:solidFill>
              <a:highlight>
                <a:srgbClr val="FFFFFF"/>
              </a:highlight>
              <a:latin typeface="Courier New"/>
              <a:ea typeface="Courier New"/>
              <a:cs typeface="Courier New"/>
              <a:sym typeface="Courier New"/>
            </a:endParaRPr>
          </a:p>
          <a:p>
            <a:pPr marL="0" lvl="0" indent="0" algn="l" rtl="0">
              <a:spcBef>
                <a:spcPts val="1000"/>
              </a:spcBef>
              <a:spcAft>
                <a:spcPts val="0"/>
              </a:spcAft>
              <a:buNone/>
            </a:pPr>
            <a:r>
              <a:rPr lang="en" sz="1050" dirty="0">
                <a:solidFill>
                  <a:schemeClr val="accent2"/>
                </a:solidFill>
                <a:highlight>
                  <a:srgbClr val="FFFFFF"/>
                </a:highlight>
                <a:latin typeface="Courier New"/>
                <a:ea typeface="Courier New"/>
                <a:cs typeface="Courier New"/>
                <a:sym typeface="Courier New"/>
              </a:rPr>
              <a:t>Mean view count opinions: 4956.43224989447</a:t>
            </a:r>
            <a:endParaRPr sz="1050" dirty="0">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50" dirty="0">
                <a:solidFill>
                  <a:schemeClr val="accent2"/>
                </a:solidFill>
                <a:highlight>
                  <a:srgbClr val="FFFFFF"/>
                </a:highlight>
                <a:latin typeface="Courier New"/>
                <a:ea typeface="Courier New"/>
                <a:cs typeface="Courier New"/>
                <a:sym typeface="Courier New"/>
              </a:rPr>
              <a:t>Median view count opinions: 4953.0</a:t>
            </a:r>
            <a:endParaRPr sz="1050" dirty="0">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endParaRPr sz="1050" dirty="0">
              <a:solidFill>
                <a:schemeClr val="accent2"/>
              </a:solidFill>
              <a:highlight>
                <a:srgbClr val="FFFFFF"/>
              </a:highlight>
              <a:latin typeface="Courier New"/>
              <a:ea typeface="Courier New"/>
              <a:cs typeface="Courier New"/>
              <a:sym typeface="Courier New"/>
            </a:endParaRPr>
          </a:p>
        </p:txBody>
      </p:sp>
      <p:pic>
        <p:nvPicPr>
          <p:cNvPr id="187" name="Google Shape;187;p8" descr="Pie chart showing 9,670 claims and 9,512 opinions" title="Pie chart"/>
          <p:cNvPicPr preferRelativeResize="0"/>
          <p:nvPr/>
        </p:nvPicPr>
        <p:blipFill rotWithShape="1">
          <a:blip r:embed="rId4">
            <a:alphaModFix/>
          </a:blip>
          <a:srcRect t="-7515"/>
          <a:stretch/>
        </p:blipFill>
        <p:spPr>
          <a:xfrm>
            <a:off x="4574783" y="7594175"/>
            <a:ext cx="1664893" cy="2216400"/>
          </a:xfrm>
          <a:prstGeom prst="rect">
            <a:avLst/>
          </a:prstGeom>
          <a:noFill/>
          <a:ln w="19050" cap="flat" cmpd="sng">
            <a:solidFill>
              <a:schemeClr val="lt1"/>
            </a:solidFill>
            <a:prstDash val="solid"/>
            <a:round/>
            <a:headEnd type="none" w="sm" len="sm"/>
            <a:tailEnd type="none" w="sm" len="sm"/>
          </a:ln>
        </p:spPr>
      </p:pic>
      <p:sp>
        <p:nvSpPr>
          <p:cNvPr id="188" name="Google Shape;188;p8"/>
          <p:cNvSpPr txBox="1"/>
          <p:nvPr/>
        </p:nvSpPr>
        <p:spPr>
          <a:xfrm>
            <a:off x="4156600" y="7517975"/>
            <a:ext cx="3000000" cy="276900"/>
          </a:xfrm>
          <a:prstGeom prst="rect">
            <a:avLst/>
          </a:prstGeom>
          <a:noFill/>
          <a:ln>
            <a:noFill/>
          </a:ln>
        </p:spPr>
        <p:txBody>
          <a:bodyPr spcFirstLastPara="1" wrap="square" lIns="91425" tIns="91425" rIns="91425" bIns="91425" anchor="t" anchorCtr="0">
            <a:spAutoFit/>
          </a:bodyPr>
          <a:lstStyle/>
          <a:p>
            <a:pPr marL="0" lvl="0" indent="0" algn="l" rtl="0">
              <a:lnSpc>
                <a:spcPct val="105000"/>
              </a:lnSpc>
              <a:spcBef>
                <a:spcPts val="0"/>
              </a:spcBef>
              <a:spcAft>
                <a:spcPts val="0"/>
              </a:spcAft>
              <a:buNone/>
            </a:pPr>
            <a:r>
              <a:rPr lang="en" sz="600" i="1">
                <a:solidFill>
                  <a:srgbClr val="444746"/>
                </a:solidFill>
                <a:highlight>
                  <a:schemeClr val="lt1"/>
                </a:highlight>
                <a:latin typeface="Google Sans"/>
                <a:ea typeface="Google Sans"/>
                <a:cs typeface="Google Sans"/>
                <a:sym typeface="Google Sans"/>
              </a:rPr>
              <a:t>Pie chart visualizes the comparison of the count of claims and opinions</a:t>
            </a:r>
            <a:endParaRPr sz="600" i="1">
              <a:solidFill>
                <a:schemeClr val="dk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372</Words>
  <Application>Microsoft Office PowerPoint</Application>
  <PresentationFormat>Custom</PresentationFormat>
  <Paragraphs>24</Paragraphs>
  <Slides>1</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vt:i4>
      </vt:variant>
    </vt:vector>
  </HeadingPairs>
  <TitlesOfParts>
    <vt:vector size="11" baseType="lpstr">
      <vt:lpstr>Google Sans SemiBold</vt:lpstr>
      <vt:lpstr>Calibri</vt:lpstr>
      <vt:lpstr>Arial</vt:lpstr>
      <vt:lpstr>Lato</vt:lpstr>
      <vt:lpstr>PT Sans Narrow</vt:lpstr>
      <vt:lpstr>Courier New</vt:lpstr>
      <vt:lpstr>Work Sans</vt:lpstr>
      <vt:lpstr>Google Sans</vt:lpstr>
      <vt:lpstr>Roboto</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Sadam Umer</dc:creator>
  <cp:lastModifiedBy>Sadam Umer</cp:lastModifiedBy>
  <cp:revision>2</cp:revision>
  <dcterms:modified xsi:type="dcterms:W3CDTF">2024-09-15T09:08:54Z</dcterms:modified>
</cp:coreProperties>
</file>